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06" r:id="rId3"/>
    <p:sldId id="450" r:id="rId4"/>
    <p:sldId id="310" r:id="rId5"/>
    <p:sldId id="301" r:id="rId6"/>
    <p:sldId id="300" r:id="rId7"/>
    <p:sldId id="307" r:id="rId8"/>
    <p:sldId id="441" r:id="rId9"/>
    <p:sldId id="304" r:id="rId10"/>
    <p:sldId id="311" r:id="rId11"/>
    <p:sldId id="308" r:id="rId12"/>
    <p:sldId id="449" r:id="rId13"/>
    <p:sldId id="451" r:id="rId14"/>
    <p:sldId id="259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icius Lara de Oliveira" userId="3d13cdb8-c058-4c19-b2bf-6f3800467b94" providerId="ADAL" clId="{AEC1E729-B141-4090-B71B-1E2898411D79}"/>
    <pc:docChg chg="custSel modSld">
      <pc:chgData name="Vinicius Lara de Oliveira" userId="3d13cdb8-c058-4c19-b2bf-6f3800467b94" providerId="ADAL" clId="{AEC1E729-B141-4090-B71B-1E2898411D79}" dt="2024-12-19T21:06:51.246" v="74" actId="478"/>
      <pc:docMkLst>
        <pc:docMk/>
      </pc:docMkLst>
      <pc:sldChg chg="delSp mod">
        <pc:chgData name="Vinicius Lara de Oliveira" userId="3d13cdb8-c058-4c19-b2bf-6f3800467b94" providerId="ADAL" clId="{AEC1E729-B141-4090-B71B-1E2898411D79}" dt="2024-12-19T21:06:51.246" v="74" actId="478"/>
        <pc:sldMkLst>
          <pc:docMk/>
          <pc:sldMk cId="2126553711" sldId="311"/>
        </pc:sldMkLst>
        <pc:spChg chg="del">
          <ac:chgData name="Vinicius Lara de Oliveira" userId="3d13cdb8-c058-4c19-b2bf-6f3800467b94" providerId="ADAL" clId="{AEC1E729-B141-4090-B71B-1E2898411D79}" dt="2024-12-19T21:06:51.246" v="74" actId="478"/>
          <ac:spMkLst>
            <pc:docMk/>
            <pc:sldMk cId="2126553711" sldId="311"/>
            <ac:spMk id="9" creationId="{41862ADB-2A8E-6F09-3BB2-37D8A948C762}"/>
          </ac:spMkLst>
        </pc:spChg>
        <pc:picChg chg="del">
          <ac:chgData name="Vinicius Lara de Oliveira" userId="3d13cdb8-c058-4c19-b2bf-6f3800467b94" providerId="ADAL" clId="{AEC1E729-B141-4090-B71B-1E2898411D79}" dt="2024-12-19T21:06:48.023" v="73" actId="478"/>
          <ac:picMkLst>
            <pc:docMk/>
            <pc:sldMk cId="2126553711" sldId="311"/>
            <ac:picMk id="10" creationId="{57341EBB-5422-4A7B-1F0F-BE292E56C43D}"/>
          </ac:picMkLst>
        </pc:picChg>
      </pc:sldChg>
      <pc:sldChg chg="modSp mod">
        <pc:chgData name="Vinicius Lara de Oliveira" userId="3d13cdb8-c058-4c19-b2bf-6f3800467b94" providerId="ADAL" clId="{AEC1E729-B141-4090-B71B-1E2898411D79}" dt="2024-12-19T21:00:17.820" v="72" actId="6549"/>
        <pc:sldMkLst>
          <pc:docMk/>
          <pc:sldMk cId="3946583728" sldId="449"/>
        </pc:sldMkLst>
        <pc:spChg chg="mod">
          <ac:chgData name="Vinicius Lara de Oliveira" userId="3d13cdb8-c058-4c19-b2bf-6f3800467b94" providerId="ADAL" clId="{AEC1E729-B141-4090-B71B-1E2898411D79}" dt="2024-12-19T21:00:17.820" v="72" actId="6549"/>
          <ac:spMkLst>
            <pc:docMk/>
            <pc:sldMk cId="3946583728" sldId="449"/>
            <ac:spMk id="10" creationId="{13EB6E2C-D1B0-462B-F22C-971A23EFB1C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123C6B-CEBB-9F6D-2ACE-7B6B1409B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5BA004-548F-0166-18CA-8FFF3DF9E6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356CCB-36C3-0BC6-6834-91ECDE786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37E6-F984-4CAC-B883-1770DF64DA07}" type="datetimeFigureOut">
              <a:rPr lang="pt-BR" smtClean="0"/>
              <a:t>19/12/2024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56BE1D-265B-1C06-F202-E576ADEBD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0E6DD0-B1A7-0DE8-8067-05F586BFD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28A4-8FA9-4D90-BF8E-85AD848499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8492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C05B2-327F-D9FD-DAFE-23569A1A6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6C90B8D-1908-4BA4-C42B-7595A0212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E858DF-2E82-1DCF-E6C1-B1CC21FCB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37E6-F984-4CAC-B883-1770DF64DA07}" type="datetimeFigureOut">
              <a:rPr lang="pt-BR" smtClean="0"/>
              <a:t>19/12/2024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240768-6B0A-EF0E-8423-B2DA528B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7A9288-4256-CE5B-20AD-DB3058D02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28A4-8FA9-4D90-BF8E-85AD848499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554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6686CBE-F145-CCBA-978D-918AEAF083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D78C9C2-B079-B9EE-628D-230AB67A4D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6023F2-EF16-C20A-37EA-5B1E0E86B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37E6-F984-4CAC-B883-1770DF64DA07}" type="datetimeFigureOut">
              <a:rPr lang="pt-BR" smtClean="0"/>
              <a:t>19/12/2024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9E43F9-559D-1577-1AE0-8F6CFCA7A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DC4AB0-2747-8B11-FDCB-E6D7D09CD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28A4-8FA9-4D90-BF8E-85AD848499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211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6D8156-A5CE-812C-CD29-5D6F64464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816A01-17C8-BD21-66D0-D978A0172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22F676-2359-1A0B-3772-8131B76D6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37E6-F984-4CAC-B883-1770DF64DA07}" type="datetimeFigureOut">
              <a:rPr lang="pt-BR" smtClean="0"/>
              <a:t>19/12/2024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1C635E-DAE2-6B75-70DB-8C270DBA8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379AA2-4BEC-3A31-B3F8-BE166A174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28A4-8FA9-4D90-BF8E-85AD848499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169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78AA19-E58A-9E88-1AAC-AFC8CB13D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3F29C8-3CDE-F873-4874-F19714F7E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875821-AC2F-E048-CE89-1D4079DA9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37E6-F984-4CAC-B883-1770DF64DA07}" type="datetimeFigureOut">
              <a:rPr lang="pt-BR" smtClean="0"/>
              <a:t>19/12/2024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809909-5FE1-C9CC-28C6-ED6FB5F52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9B8322-FAD9-94AF-F1DB-8D742E0CC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28A4-8FA9-4D90-BF8E-85AD848499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444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A498A-45A4-EE4A-3D95-C905BDDB6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35473-B6E4-B0E5-DFA3-E7FC079A6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435C45D-C6D7-2058-1105-3E4D8074F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D5CFB0-EF98-A8F2-4FFB-66C8197B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37E6-F984-4CAC-B883-1770DF64DA07}" type="datetimeFigureOut">
              <a:rPr lang="pt-BR" smtClean="0"/>
              <a:t>19/12/2024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46BE50E-7F29-5696-DE44-4917D4338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791D047-4A55-F90E-EF69-8E96A35AB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28A4-8FA9-4D90-BF8E-85AD848499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948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60DC86-001A-3A08-4691-59E76EDA3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492850-9B7E-C2AF-8F22-D3376AF6C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BB40F30-0286-C336-CB9D-8D2EDE5E5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AED804C-AA89-5043-3A3F-6D8053D5CE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BD742F0-9874-8AFC-0456-6EFE458FDB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5FDF5E4-F008-6228-9B6D-187E56690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37E6-F984-4CAC-B883-1770DF64DA07}" type="datetimeFigureOut">
              <a:rPr lang="pt-BR" smtClean="0"/>
              <a:t>19/12/2024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834929E-FCB7-F573-80A3-1422E7CC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5C8EC88-8C81-6E67-CDF1-E6069AC47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28A4-8FA9-4D90-BF8E-85AD848499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71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50CBC6-1F5D-1619-2A10-706AFDE85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796E81E-5DE4-E650-D5F0-428DCF45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37E6-F984-4CAC-B883-1770DF64DA07}" type="datetimeFigureOut">
              <a:rPr lang="pt-BR" smtClean="0"/>
              <a:t>19/12/2024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BD19161-9B10-1812-84B6-A7CC810A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64F98C8-1441-8327-B023-DAD742E3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28A4-8FA9-4D90-BF8E-85AD848499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97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F782B7E-EBC8-7195-ADB0-00EB3F11A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37E6-F984-4CAC-B883-1770DF64DA07}" type="datetimeFigureOut">
              <a:rPr lang="pt-BR" smtClean="0"/>
              <a:t>19/12/2024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2686420-3E6E-962D-6D66-C107A6483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6BDB903-2A0B-75A2-F6B8-6B810C1F5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28A4-8FA9-4D90-BF8E-85AD848499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24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4362F2-ABE4-0F76-9828-C33F125ED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1EB608-AAAD-AF7D-CF37-4973B216E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4F5410D-EEDE-0593-3814-4BED373EF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29E2B4-B2FA-BE9C-C519-5BD24531A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37E6-F984-4CAC-B883-1770DF64DA07}" type="datetimeFigureOut">
              <a:rPr lang="pt-BR" smtClean="0"/>
              <a:t>19/12/2024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C5B9BD3-F631-EFCF-3CC5-E4694BFA3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F32068F-7240-4F9E-7970-8EE8B3F1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28A4-8FA9-4D90-BF8E-85AD848499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55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D3723C-97D6-0502-0584-05196C1C7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AB359BA-6F12-C912-6E73-CFBA4C150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466330F-652F-4584-8B1D-95D306FEE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F22F5A0-2EAB-4B13-95F6-735BD78C3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D37E6-F984-4CAC-B883-1770DF64DA07}" type="datetimeFigureOut">
              <a:rPr lang="pt-BR" smtClean="0"/>
              <a:t>19/12/2024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9FE2AD3-2E6B-DB90-FDD7-88CDBC3E1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F80E15-834E-6C6C-ADF6-5E3E34A49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28A4-8FA9-4D90-BF8E-85AD848499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8783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1DFF6B8-99D7-58AF-BED7-CCB8C2106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07A8F14-00E1-0F0C-A23D-E918D7B92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331BC5-0DB5-5405-CF9D-614C9ED473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D37E6-F984-4CAC-B883-1770DF64DA07}" type="datetimeFigureOut">
              <a:rPr lang="pt-BR" smtClean="0"/>
              <a:t>19/12/2024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1F1A97-40A4-4791-777A-9E361605B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02E381-682A-FF7F-8744-D52D7820C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F28A4-8FA9-4D90-BF8E-85AD848499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039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receitafederal/pt-br/centrais-de-conteudo/publicacoes/manuais/orientacao-tributaria/receita-saude-publicado-12-12-24.pdf/view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A7318EDC-20F8-95D7-4565-1C2B3DB17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4675"/>
          </a:xfrm>
          <a:prstGeom prst="rect">
            <a:avLst/>
          </a:prstGeom>
        </p:spPr>
      </p:pic>
      <p:pic>
        <p:nvPicPr>
          <p:cNvPr id="3" name="Imagem 2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BA2F028D-EA63-5129-FECA-FF7E822C0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6697966-5962-3881-FF47-1743EBEC8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1" b="7614"/>
          <a:stretch/>
        </p:blipFill>
        <p:spPr bwMode="auto">
          <a:xfrm>
            <a:off x="3254641" y="5335675"/>
            <a:ext cx="1513102" cy="68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29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C9D46F5E-836C-582D-2FEE-30D984174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888AEC0-DF40-D0F7-E73D-1240C36B75F5}"/>
              </a:ext>
            </a:extLst>
          </p:cNvPr>
          <p:cNvSpPr txBox="1"/>
          <p:nvPr/>
        </p:nvSpPr>
        <p:spPr>
          <a:xfrm>
            <a:off x="891814" y="908571"/>
            <a:ext cx="10408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rgbClr val="0F4279"/>
                </a:solidFill>
              </a:rPr>
              <a:t>Receita Saúde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779EDDA-DC20-61FE-4DD6-C8B1D65D3F06}"/>
              </a:ext>
            </a:extLst>
          </p:cNvPr>
          <p:cNvSpPr txBox="1"/>
          <p:nvPr/>
        </p:nvSpPr>
        <p:spPr>
          <a:xfrm>
            <a:off x="891814" y="1535721"/>
            <a:ext cx="91361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rgbClr val="06A5D0"/>
                </a:solidFill>
              </a:rPr>
              <a:t>Cancelamento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AEEAC13-C6EE-68DF-7038-36BB3BB482F7}"/>
              </a:ext>
            </a:extLst>
          </p:cNvPr>
          <p:cNvSpPr txBox="1"/>
          <p:nvPr/>
        </p:nvSpPr>
        <p:spPr>
          <a:xfrm>
            <a:off x="891813" y="2215168"/>
            <a:ext cx="7831051" cy="1929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O profissional e seu procurador podem cancelar um recibo emitido indevidamente (há um tempo limite);</a:t>
            </a:r>
          </a:p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O cancelamento de um recibo atualiza imediatamente os app do beneficiário/pagador (gera alerta);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297DD9B-FDDF-E7B7-BBD0-B772876B083E}"/>
              </a:ext>
            </a:extLst>
          </p:cNvPr>
          <p:cNvSpPr txBox="1"/>
          <p:nvPr/>
        </p:nvSpPr>
        <p:spPr>
          <a:xfrm>
            <a:off x="8610599" y="174086"/>
            <a:ext cx="3568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accent5">
                    <a:lumMod val="75000"/>
                  </a:schemeClr>
                </a:solidFill>
              </a:rPr>
              <a:t>Recibos do IRPF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9373386-0766-69A8-4F22-36132ABC7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418" y="4410005"/>
            <a:ext cx="6299417" cy="175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53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C9D46F5E-836C-582D-2FEE-30D984174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888AEC0-DF40-D0F7-E73D-1240C36B75F5}"/>
              </a:ext>
            </a:extLst>
          </p:cNvPr>
          <p:cNvSpPr txBox="1"/>
          <p:nvPr/>
        </p:nvSpPr>
        <p:spPr>
          <a:xfrm>
            <a:off x="891814" y="908571"/>
            <a:ext cx="10408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rgbClr val="0F4279"/>
                </a:solidFill>
              </a:rPr>
              <a:t>Receita Saúde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779EDDA-DC20-61FE-4DD6-C8B1D65D3F06}"/>
              </a:ext>
            </a:extLst>
          </p:cNvPr>
          <p:cNvSpPr txBox="1"/>
          <p:nvPr/>
        </p:nvSpPr>
        <p:spPr>
          <a:xfrm>
            <a:off x="891814" y="1535721"/>
            <a:ext cx="91361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rgbClr val="06A5D0"/>
                </a:solidFill>
              </a:rPr>
              <a:t>Vantagens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15687EA-2ED1-7A6C-7830-62BA1BE5C1D8}"/>
              </a:ext>
            </a:extLst>
          </p:cNvPr>
          <p:cNvSpPr txBox="1"/>
          <p:nvPr/>
        </p:nvSpPr>
        <p:spPr>
          <a:xfrm>
            <a:off x="891813" y="2393740"/>
            <a:ext cx="6968819" cy="386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</a:pPr>
            <a:r>
              <a:rPr lang="pt-BR" sz="2000" u="sng" dirty="0"/>
              <a:t>Vantagens</a:t>
            </a:r>
            <a:r>
              <a:rPr lang="pt-BR" sz="2000" dirty="0"/>
              <a:t> para a Receita Federal: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Redução de retenção indevida na Malha Fina  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Redução de litígios 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Dados confiáveis para o cruzamento eletrônico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Autenticidade do recibo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Uniformização do documento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</a:pPr>
            <a:endParaRPr lang="pt-B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1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</a:pPr>
            <a:r>
              <a:rPr lang="pt-BR" sz="2000" u="sng" dirty="0"/>
              <a:t>Vantagens</a:t>
            </a:r>
            <a:r>
              <a:rPr lang="pt-BR" sz="2000" dirty="0"/>
              <a:t> para a Sociedade: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Redução das fraudes</a:t>
            </a:r>
          </a:p>
        </p:txBody>
      </p:sp>
      <p:pic>
        <p:nvPicPr>
          <p:cNvPr id="6" name="Imagem 5" descr="Ícone&#10;&#10;Descrição gerada automaticamente com confiança baixa">
            <a:extLst>
              <a:ext uri="{FF2B5EF4-FFF2-40B4-BE49-F238E27FC236}">
                <a16:creationId xmlns:a16="http://schemas.microsoft.com/office/drawing/2014/main" id="{A745E20A-D06B-F01A-1CA7-1B47CC367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547" y="2313751"/>
            <a:ext cx="483586" cy="46091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BA0A1B9-D6F4-D7A8-32F8-2697AB236E7D}"/>
              </a:ext>
            </a:extLst>
          </p:cNvPr>
          <p:cNvSpPr txBox="1"/>
          <p:nvPr/>
        </p:nvSpPr>
        <p:spPr>
          <a:xfrm>
            <a:off x="8610599" y="174086"/>
            <a:ext cx="3568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accent5">
                    <a:lumMod val="75000"/>
                  </a:schemeClr>
                </a:solidFill>
              </a:rPr>
              <a:t>Recibos do IRPF</a:t>
            </a:r>
          </a:p>
        </p:txBody>
      </p:sp>
      <p:pic>
        <p:nvPicPr>
          <p:cNvPr id="8" name="Imagem 7" descr="Ícone&#10;&#10;Descrição gerada automaticamente com confiança baixa">
            <a:extLst>
              <a:ext uri="{FF2B5EF4-FFF2-40B4-BE49-F238E27FC236}">
                <a16:creationId xmlns:a16="http://schemas.microsoft.com/office/drawing/2014/main" id="{250D96EE-D8C0-72CC-3B15-8762F8B0C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79" y="5322279"/>
            <a:ext cx="475168" cy="45289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C9A0E72-399E-A49B-7CAF-16D11F32E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042" y="1056058"/>
            <a:ext cx="2939447" cy="550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23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C9D46F5E-836C-582D-2FEE-30D984174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888AEC0-DF40-D0F7-E73D-1240C36B75F5}"/>
              </a:ext>
            </a:extLst>
          </p:cNvPr>
          <p:cNvSpPr txBox="1"/>
          <p:nvPr/>
        </p:nvSpPr>
        <p:spPr>
          <a:xfrm>
            <a:off x="891814" y="908571"/>
            <a:ext cx="10408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rgbClr val="0F4279"/>
                </a:solidFill>
              </a:rPr>
              <a:t>Receita Saúde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779EDDA-DC20-61FE-4DD6-C8B1D65D3F06}"/>
              </a:ext>
            </a:extLst>
          </p:cNvPr>
          <p:cNvSpPr txBox="1"/>
          <p:nvPr/>
        </p:nvSpPr>
        <p:spPr>
          <a:xfrm>
            <a:off x="891814" y="1535721"/>
            <a:ext cx="91361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rgbClr val="06A5D0"/>
                </a:solidFill>
              </a:rPr>
              <a:t>Lembrando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BA0A1B9-D6F4-D7A8-32F8-2697AB236E7D}"/>
              </a:ext>
            </a:extLst>
          </p:cNvPr>
          <p:cNvSpPr txBox="1"/>
          <p:nvPr/>
        </p:nvSpPr>
        <p:spPr>
          <a:xfrm>
            <a:off x="8610599" y="174086"/>
            <a:ext cx="3568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accent5">
                    <a:lumMod val="75000"/>
                  </a:schemeClr>
                </a:solidFill>
              </a:rPr>
              <a:t>Recibos do IRPF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3EB6E2C-D1B0-462B-F22C-971A23EFB1CA}"/>
              </a:ext>
            </a:extLst>
          </p:cNvPr>
          <p:cNvSpPr txBox="1"/>
          <p:nvPr/>
        </p:nvSpPr>
        <p:spPr>
          <a:xfrm>
            <a:off x="921395" y="2397495"/>
            <a:ext cx="7831051" cy="3430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São recibos emitidos por pessoas físicas;</a:t>
            </a:r>
          </a:p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App disponível para Android </a:t>
            </a:r>
            <a:r>
              <a:rPr lang="pt-BR" sz="2000"/>
              <a:t>e Apple;</a:t>
            </a:r>
            <a:endParaRPr lang="pt-BR" sz="2000" dirty="0"/>
          </a:p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Disponível desde abril de 2024;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</a:pPr>
            <a:endParaRPr lang="pt-BR" sz="2000" dirty="0"/>
          </a:p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Uso obrigatório a partir de 01 de janeiro de 2025.     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</a:pPr>
            <a:endParaRPr 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DE6D49B-FD7F-54FE-BCCB-F51F57B7A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042" y="1056058"/>
            <a:ext cx="2939447" cy="550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83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C9D46F5E-836C-582D-2FEE-30D984174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888AEC0-DF40-D0F7-E73D-1240C36B75F5}"/>
              </a:ext>
            </a:extLst>
          </p:cNvPr>
          <p:cNvSpPr txBox="1"/>
          <p:nvPr/>
        </p:nvSpPr>
        <p:spPr>
          <a:xfrm>
            <a:off x="891814" y="908571"/>
            <a:ext cx="10408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rgbClr val="0F4279"/>
                </a:solidFill>
              </a:rPr>
              <a:t>Receita Saúde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BA0A1B9-D6F4-D7A8-32F8-2697AB236E7D}"/>
              </a:ext>
            </a:extLst>
          </p:cNvPr>
          <p:cNvSpPr txBox="1"/>
          <p:nvPr/>
        </p:nvSpPr>
        <p:spPr>
          <a:xfrm>
            <a:off x="8610599" y="174086"/>
            <a:ext cx="3568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accent5">
                    <a:lumMod val="75000"/>
                  </a:schemeClr>
                </a:solidFill>
              </a:rPr>
              <a:t>Recibos do IRPF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3EB6E2C-D1B0-462B-F22C-971A23EFB1CA}"/>
              </a:ext>
            </a:extLst>
          </p:cNvPr>
          <p:cNvSpPr txBox="1"/>
          <p:nvPr/>
        </p:nvSpPr>
        <p:spPr>
          <a:xfrm>
            <a:off x="921395" y="2397495"/>
            <a:ext cx="7831051" cy="1270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b="1" i="0" dirty="0">
                <a:solidFill>
                  <a:srgbClr val="495057"/>
                </a:solidFill>
                <a:effectLst/>
                <a:latin typeface="Tipo Brasil Rounded"/>
              </a:rPr>
              <a:t>Instrução Normativa RFB 2.240/2024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</a:pPr>
            <a:r>
              <a:rPr lang="pt-BR" sz="2000" dirty="0">
                <a:hlinkClick r:id="rId3"/>
              </a:rPr>
              <a:t>Perguntas e Respostas Receita Saúde — Receita Federal</a:t>
            </a:r>
            <a:endParaRPr lang="pt-BR" sz="2000" dirty="0"/>
          </a:p>
          <a:p>
            <a:pPr marL="0" lvl="1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</a:pPr>
            <a:endParaRPr lang="pt-BR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865BD5F-1DA0-EE0E-A91F-1AA7EF1B9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042" y="1056058"/>
            <a:ext cx="2939447" cy="550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74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elular&#10;&#10;Descrição gerada automaticamente com confiança média">
            <a:extLst>
              <a:ext uri="{FF2B5EF4-FFF2-40B4-BE49-F238E27FC236}">
                <a16:creationId xmlns:a16="http://schemas.microsoft.com/office/drawing/2014/main" id="{55DAF573-BD50-587F-8C51-68C645EF5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35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C9D46F5E-836C-582D-2FEE-30D984174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888AEC0-DF40-D0F7-E73D-1240C36B75F5}"/>
              </a:ext>
            </a:extLst>
          </p:cNvPr>
          <p:cNvSpPr txBox="1"/>
          <p:nvPr/>
        </p:nvSpPr>
        <p:spPr>
          <a:xfrm>
            <a:off x="891814" y="908571"/>
            <a:ext cx="10408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rgbClr val="0F4279"/>
                </a:solidFill>
              </a:rPr>
              <a:t>Números de 2023</a:t>
            </a:r>
          </a:p>
        </p:txBody>
      </p:sp>
      <p:pic>
        <p:nvPicPr>
          <p:cNvPr id="9" name="Picture 2" descr="Exemplo visual da Carteira de Identidade Nacional">
            <a:extLst>
              <a:ext uri="{FF2B5EF4-FFF2-40B4-BE49-F238E27FC236}">
                <a16:creationId xmlns:a16="http://schemas.microsoft.com/office/drawing/2014/main" id="{58495FCB-2AAA-7DC2-A06A-97E0F93F4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6858000"/>
            <a:ext cx="3464651" cy="1374364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BD304EF-808C-0497-150B-FFBC4FEF4D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1" b="7614"/>
          <a:stretch/>
        </p:blipFill>
        <p:spPr bwMode="auto">
          <a:xfrm>
            <a:off x="10609106" y="784344"/>
            <a:ext cx="1513102" cy="68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8F4BA94-31D8-1DA6-2EFC-C89AA48B3995}"/>
              </a:ext>
            </a:extLst>
          </p:cNvPr>
          <p:cNvSpPr txBox="1"/>
          <p:nvPr/>
        </p:nvSpPr>
        <p:spPr>
          <a:xfrm>
            <a:off x="698719" y="4570419"/>
            <a:ext cx="6601487" cy="87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pt-BR" sz="4800" b="1" spc="-200" dirty="0">
                <a:solidFill>
                  <a:srgbClr val="5A8E5E"/>
                </a:solidFill>
                <a:latin typeface="Montserrat" panose="00000500000000000000" pitchFamily="2" charset="0"/>
              </a:rPr>
              <a:t>4,6 milhões</a:t>
            </a:r>
          </a:p>
          <a:p>
            <a:pPr algn="r">
              <a:lnSpc>
                <a:spcPct val="70000"/>
              </a:lnSpc>
            </a:pPr>
            <a:r>
              <a:rPr lang="pt-BR" sz="2400" dirty="0">
                <a:solidFill>
                  <a:srgbClr val="5A8E5E"/>
                </a:solidFill>
                <a:latin typeface="Montserrat" panose="00000500000000000000" pitchFamily="2" charset="0"/>
              </a:rPr>
              <a:t>declarações retidas na Malha IRPF</a:t>
            </a:r>
            <a:endParaRPr lang="pt-BR" sz="2400" b="1" dirty="0">
              <a:solidFill>
                <a:srgbClr val="5A8E5E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EF5569A-4A2C-1AFF-6E64-6AA6AB0BB38E}"/>
              </a:ext>
            </a:extLst>
          </p:cNvPr>
          <p:cNvSpPr txBox="1"/>
          <p:nvPr/>
        </p:nvSpPr>
        <p:spPr>
          <a:xfrm>
            <a:off x="2059536" y="5722526"/>
            <a:ext cx="7452607" cy="661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pt-BR" sz="3200" b="1" spc="-200" dirty="0">
                <a:solidFill>
                  <a:srgbClr val="5A8E5E"/>
                </a:solidFill>
                <a:latin typeface="Montserrat" panose="00000500000000000000" pitchFamily="2" charset="0"/>
              </a:rPr>
              <a:t>1,18 milhões </a:t>
            </a:r>
            <a:r>
              <a:rPr lang="pt-BR" sz="2800" b="1" spc="-200" dirty="0">
                <a:solidFill>
                  <a:srgbClr val="5A8E5E"/>
                </a:solidFill>
                <a:latin typeface="Montserrat" panose="00000500000000000000" pitchFamily="2" charset="0"/>
              </a:rPr>
              <a:t>(26%)</a:t>
            </a:r>
          </a:p>
          <a:p>
            <a:pPr algn="r">
              <a:lnSpc>
                <a:spcPct val="70000"/>
              </a:lnSpc>
            </a:pPr>
            <a:r>
              <a:rPr lang="pt-BR" sz="2000" dirty="0">
                <a:solidFill>
                  <a:srgbClr val="5A8E5E"/>
                </a:solidFill>
                <a:latin typeface="Montserrat" panose="00000500000000000000" pitchFamily="2" charset="0"/>
              </a:rPr>
              <a:t>declarações retidas com pendências de recibos médicos</a:t>
            </a:r>
            <a:endParaRPr lang="pt-BR" sz="2000" b="1" dirty="0">
              <a:solidFill>
                <a:srgbClr val="5A8E5E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CB2AEA1-6C3C-448F-D891-923E41114918}"/>
              </a:ext>
            </a:extLst>
          </p:cNvPr>
          <p:cNvSpPr txBox="1"/>
          <p:nvPr/>
        </p:nvSpPr>
        <p:spPr>
          <a:xfrm>
            <a:off x="254337" y="2147674"/>
            <a:ext cx="5841663" cy="18938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pt-BR" sz="13800" b="1" spc="-200" dirty="0">
                <a:solidFill>
                  <a:srgbClr val="5A8E5E"/>
                </a:solidFill>
                <a:latin typeface="Montserrat" panose="00000500000000000000" pitchFamily="2" charset="0"/>
              </a:rPr>
              <a:t>45,1</a:t>
            </a:r>
            <a:r>
              <a:rPr lang="pt-BR" sz="2800" b="1" spc="-200" dirty="0">
                <a:solidFill>
                  <a:srgbClr val="5A8E5E"/>
                </a:solidFill>
                <a:latin typeface="Montserrat" panose="00000500000000000000" pitchFamily="2" charset="0"/>
              </a:rPr>
              <a:t> </a:t>
            </a:r>
            <a:r>
              <a:rPr lang="pt-BR" sz="4400" b="1" spc="-200" dirty="0">
                <a:solidFill>
                  <a:srgbClr val="5A8E5E"/>
                </a:solidFill>
                <a:latin typeface="Montserrat" panose="00000500000000000000" pitchFamily="2" charset="0"/>
              </a:rPr>
              <a:t>milhões</a:t>
            </a:r>
            <a:endParaRPr lang="pt-BR" sz="2800" b="1" spc="-200" dirty="0">
              <a:solidFill>
                <a:srgbClr val="5A8E5E"/>
              </a:solidFill>
              <a:latin typeface="Montserrat" panose="00000500000000000000" pitchFamily="2" charset="0"/>
            </a:endParaRPr>
          </a:p>
          <a:p>
            <a:pPr algn="r">
              <a:lnSpc>
                <a:spcPct val="70000"/>
              </a:lnSpc>
            </a:pPr>
            <a:r>
              <a:rPr lang="pt-BR" sz="2800" dirty="0">
                <a:solidFill>
                  <a:srgbClr val="5A8E5E"/>
                </a:solidFill>
                <a:latin typeface="Montserrat" panose="00000500000000000000" pitchFamily="2" charset="0"/>
              </a:rPr>
              <a:t>declarações recebidas em </a:t>
            </a:r>
            <a:r>
              <a:rPr lang="pt-BR" sz="2800" b="1" dirty="0">
                <a:solidFill>
                  <a:srgbClr val="5A8E5E"/>
                </a:solidFill>
                <a:latin typeface="Montserrat" panose="00000500000000000000" pitchFamily="2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035777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C9D46F5E-836C-582D-2FEE-30D984174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888AEC0-DF40-D0F7-E73D-1240C36B75F5}"/>
              </a:ext>
            </a:extLst>
          </p:cNvPr>
          <p:cNvSpPr txBox="1"/>
          <p:nvPr/>
        </p:nvSpPr>
        <p:spPr>
          <a:xfrm>
            <a:off x="891814" y="908571"/>
            <a:ext cx="10408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rgbClr val="0F4279"/>
                </a:solidFill>
              </a:rPr>
              <a:t>Receita Saúde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779EDDA-DC20-61FE-4DD6-C8B1D65D3F06}"/>
              </a:ext>
            </a:extLst>
          </p:cNvPr>
          <p:cNvSpPr txBox="1"/>
          <p:nvPr/>
        </p:nvSpPr>
        <p:spPr>
          <a:xfrm>
            <a:off x="891814" y="1535721"/>
            <a:ext cx="97172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rgbClr val="06A5D0"/>
                </a:solidFill>
              </a:rPr>
              <a:t>Solução para reduzir incidência em malha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15687EA-2ED1-7A6C-7830-62BA1BE5C1D8}"/>
              </a:ext>
            </a:extLst>
          </p:cNvPr>
          <p:cNvSpPr txBox="1"/>
          <p:nvPr/>
        </p:nvSpPr>
        <p:spPr>
          <a:xfrm>
            <a:off x="891813" y="2275630"/>
            <a:ext cx="11111133" cy="3327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Serviço que possibilita a </a:t>
            </a:r>
            <a:r>
              <a:rPr lang="pt-BR" sz="20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emissão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a </a:t>
            </a:r>
            <a:r>
              <a:rPr lang="pt-BR" sz="20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consulta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dos recibos referentes à prestação de serviços de profissionais de saúde;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</a:pPr>
            <a:endParaRPr lang="pt-BR" sz="2000" dirty="0"/>
          </a:p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Exclusivamente para profissionais regularmente inscritos em seus conselhos profissionais;</a:t>
            </a:r>
          </a:p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Alimentação automática da </a:t>
            </a:r>
            <a:r>
              <a:rPr lang="pt-BR" sz="2000" dirty="0" err="1"/>
              <a:t>pré</a:t>
            </a:r>
            <a:r>
              <a:rPr lang="pt-BR" sz="2000" dirty="0"/>
              <a:t>-preenchida e do Carnê-Leão;</a:t>
            </a:r>
          </a:p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2000" dirty="0"/>
          </a:p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Padronização nacional do documento para o IRPF.</a:t>
            </a:r>
          </a:p>
        </p:txBody>
      </p:sp>
      <p:pic>
        <p:nvPicPr>
          <p:cNvPr id="9" name="Picture 2" descr="Exemplo visual da Carteira de Identidade Nacional">
            <a:extLst>
              <a:ext uri="{FF2B5EF4-FFF2-40B4-BE49-F238E27FC236}">
                <a16:creationId xmlns:a16="http://schemas.microsoft.com/office/drawing/2014/main" id="{58495FCB-2AAA-7DC2-A06A-97E0F93F4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6858000"/>
            <a:ext cx="3464651" cy="1374364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BD304EF-808C-0497-150B-FFBC4FEF4D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1" b="7614"/>
          <a:stretch/>
        </p:blipFill>
        <p:spPr bwMode="auto">
          <a:xfrm>
            <a:off x="10609106" y="784344"/>
            <a:ext cx="1513102" cy="68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547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C9D46F5E-836C-582D-2FEE-30D984174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888AEC0-DF40-D0F7-E73D-1240C36B75F5}"/>
              </a:ext>
            </a:extLst>
          </p:cNvPr>
          <p:cNvSpPr txBox="1"/>
          <p:nvPr/>
        </p:nvSpPr>
        <p:spPr>
          <a:xfrm>
            <a:off x="891814" y="908571"/>
            <a:ext cx="10408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rgbClr val="0F4279"/>
                </a:solidFill>
              </a:rPr>
              <a:t>Receita Saúde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779EDDA-DC20-61FE-4DD6-C8B1D65D3F06}"/>
              </a:ext>
            </a:extLst>
          </p:cNvPr>
          <p:cNvSpPr txBox="1"/>
          <p:nvPr/>
        </p:nvSpPr>
        <p:spPr>
          <a:xfrm>
            <a:off x="891814" y="1535721"/>
            <a:ext cx="111111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rgbClr val="06A5D0"/>
                </a:solidFill>
              </a:rPr>
              <a:t>Possibilidade de emissão pelo app Receita Federal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15687EA-2ED1-7A6C-7830-62BA1BE5C1D8}"/>
              </a:ext>
            </a:extLst>
          </p:cNvPr>
          <p:cNvSpPr txBox="1"/>
          <p:nvPr/>
        </p:nvSpPr>
        <p:spPr>
          <a:xfrm>
            <a:off x="891813" y="2218480"/>
            <a:ext cx="11111133" cy="299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Profissionais que emitem, em seu CPF, recibos de saúde dedutíveis para o IRPF: </a:t>
            </a:r>
          </a:p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Médicos;</a:t>
            </a:r>
          </a:p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Dentistas;</a:t>
            </a:r>
          </a:p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Psicólogos;	 </a:t>
            </a:r>
          </a:p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Fonoaudiólogos;</a:t>
            </a:r>
          </a:p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Fisioterapeutas; e </a:t>
            </a:r>
          </a:p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Terapeutas ocupacionais.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105260C-4009-B90A-653A-65F0ECFD2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1" b="7614"/>
          <a:stretch/>
        </p:blipFill>
        <p:spPr bwMode="auto">
          <a:xfrm>
            <a:off x="10609106" y="779316"/>
            <a:ext cx="1513102" cy="68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216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C9D46F5E-836C-582D-2FEE-30D984174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888AEC0-DF40-D0F7-E73D-1240C36B75F5}"/>
              </a:ext>
            </a:extLst>
          </p:cNvPr>
          <p:cNvSpPr txBox="1"/>
          <p:nvPr/>
        </p:nvSpPr>
        <p:spPr>
          <a:xfrm>
            <a:off x="891814" y="908571"/>
            <a:ext cx="10408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rgbClr val="0F4279"/>
                </a:solidFill>
              </a:rPr>
              <a:t>Receita Saúde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779EDDA-DC20-61FE-4DD6-C8B1D65D3F06}"/>
              </a:ext>
            </a:extLst>
          </p:cNvPr>
          <p:cNvSpPr txBox="1"/>
          <p:nvPr/>
        </p:nvSpPr>
        <p:spPr>
          <a:xfrm>
            <a:off x="891814" y="1535721"/>
            <a:ext cx="91361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rgbClr val="06A5D0"/>
                </a:solidFill>
              </a:rPr>
              <a:t>Possibilidade de emissão pelo app Receita Federal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15687EA-2ED1-7A6C-7830-62BA1BE5C1D8}"/>
              </a:ext>
            </a:extLst>
          </p:cNvPr>
          <p:cNvSpPr txBox="1"/>
          <p:nvPr/>
        </p:nvSpPr>
        <p:spPr>
          <a:xfrm>
            <a:off x="891813" y="2294680"/>
            <a:ext cx="11111133" cy="838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/>
              <a:t>Disponível exclusivamente no app Receita Federal (um novo card)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</a:pPr>
            <a:r>
              <a:rPr lang="pt-BR" sz="2000"/>
              <a:t>        </a:t>
            </a:r>
          </a:p>
        </p:txBody>
      </p:sp>
      <p:sp>
        <p:nvSpPr>
          <p:cNvPr id="15" name="Seta: para a Esquerda 14">
            <a:extLst>
              <a:ext uri="{FF2B5EF4-FFF2-40B4-BE49-F238E27FC236}">
                <a16:creationId xmlns:a16="http://schemas.microsoft.com/office/drawing/2014/main" id="{4C561007-5D23-54B1-A956-D7F501294CFA}"/>
              </a:ext>
            </a:extLst>
          </p:cNvPr>
          <p:cNvSpPr/>
          <p:nvPr/>
        </p:nvSpPr>
        <p:spPr>
          <a:xfrm rot="21363850">
            <a:off x="10908922" y="4171549"/>
            <a:ext cx="672255" cy="70129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152396A-B9EB-F705-0890-2302CB00C0D9}"/>
              </a:ext>
            </a:extLst>
          </p:cNvPr>
          <p:cNvSpPr txBox="1"/>
          <p:nvPr/>
        </p:nvSpPr>
        <p:spPr>
          <a:xfrm>
            <a:off x="889624" y="4359884"/>
            <a:ext cx="5510776" cy="40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</a:pPr>
            <a:r>
              <a:rPr lang="pt-BR" sz="2000" u="sng"/>
              <a:t>Perfis de acesso:  </a:t>
            </a:r>
          </a:p>
        </p:txBody>
      </p:sp>
      <p:pic>
        <p:nvPicPr>
          <p:cNvPr id="10" name="Gráfico 9" descr="Funda com preenchimento sólido">
            <a:extLst>
              <a:ext uri="{FF2B5EF4-FFF2-40B4-BE49-F238E27FC236}">
                <a16:creationId xmlns:a16="http://schemas.microsoft.com/office/drawing/2014/main" id="{DBD7648B-DBB1-6EFD-FCCC-CB5E913C4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04516" y="4802087"/>
            <a:ext cx="360000" cy="360000"/>
          </a:xfrm>
          <a:prstGeom prst="rect">
            <a:avLst/>
          </a:prstGeom>
        </p:spPr>
      </p:pic>
      <p:pic>
        <p:nvPicPr>
          <p:cNvPr id="11" name="Gráfico 10" descr="Médica com preenchimento sólido">
            <a:extLst>
              <a:ext uri="{FF2B5EF4-FFF2-40B4-BE49-F238E27FC236}">
                <a16:creationId xmlns:a16="http://schemas.microsoft.com/office/drawing/2014/main" id="{990BCC5D-4BDE-0DBD-12AE-D3A6B967D1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76881" y="5268330"/>
            <a:ext cx="360000" cy="360000"/>
          </a:xfrm>
          <a:prstGeom prst="rect">
            <a:avLst/>
          </a:prstGeom>
        </p:spPr>
      </p:pic>
      <p:pic>
        <p:nvPicPr>
          <p:cNvPr id="19" name="Espaço Reservado para Conteúdo 5" descr="Ícone&#10;&#10;Descrição gerada automaticamente">
            <a:extLst>
              <a:ext uri="{FF2B5EF4-FFF2-40B4-BE49-F238E27FC236}">
                <a16:creationId xmlns:a16="http://schemas.microsoft.com/office/drawing/2014/main" id="{3F469CEB-B7CB-DEB4-12AB-AD4040133F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521" y="2784928"/>
            <a:ext cx="845866" cy="845866"/>
          </a:xfrm>
          <a:prstGeom prst="rect">
            <a:avLst/>
          </a:prstGeom>
        </p:spPr>
      </p:pic>
      <p:pic>
        <p:nvPicPr>
          <p:cNvPr id="17" name="Picture 4" descr="Acesso GOV.BR — Português (Brasil)">
            <a:extLst>
              <a:ext uri="{FF2B5EF4-FFF2-40B4-BE49-F238E27FC236}">
                <a16:creationId xmlns:a16="http://schemas.microsoft.com/office/drawing/2014/main" id="{1D6D4B47-7621-A30E-FFA1-ECA0614A1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251" y="2610790"/>
            <a:ext cx="1402669" cy="14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0AEF8C3-7298-5BA5-EED5-3C0EFD485ABD}"/>
              </a:ext>
            </a:extLst>
          </p:cNvPr>
          <p:cNvSpPr txBox="1"/>
          <p:nvPr/>
        </p:nvSpPr>
        <p:spPr>
          <a:xfrm>
            <a:off x="889624" y="4791125"/>
            <a:ext cx="1572222" cy="40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Paciente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78F38B8-D491-10F2-1AF0-CF77B73D0E6A}"/>
              </a:ext>
            </a:extLst>
          </p:cNvPr>
          <p:cNvSpPr txBox="1"/>
          <p:nvPr/>
        </p:nvSpPr>
        <p:spPr>
          <a:xfrm>
            <a:off x="889624" y="5253286"/>
            <a:ext cx="3184355" cy="40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Profissional da saúde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FA26CBB-2AC4-0F04-A02A-EC276B67D218}"/>
              </a:ext>
            </a:extLst>
          </p:cNvPr>
          <p:cNvSpPr txBox="1"/>
          <p:nvPr/>
        </p:nvSpPr>
        <p:spPr>
          <a:xfrm>
            <a:off x="889624" y="5732661"/>
            <a:ext cx="5510776" cy="40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Representante do Profissional</a:t>
            </a:r>
          </a:p>
        </p:txBody>
      </p:sp>
      <p:pic>
        <p:nvPicPr>
          <p:cNvPr id="16" name="Gráfico 15" descr="Call center com preenchimento sólido">
            <a:extLst>
              <a:ext uri="{FF2B5EF4-FFF2-40B4-BE49-F238E27FC236}">
                <a16:creationId xmlns:a16="http://schemas.microsoft.com/office/drawing/2014/main" id="{E0F56ABD-6DD5-8E47-5002-D5793928CD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81050" y="5739647"/>
            <a:ext cx="360000" cy="360000"/>
          </a:xfrm>
          <a:prstGeom prst="rect">
            <a:avLst/>
          </a:prstGeom>
        </p:spPr>
      </p:pic>
      <p:grpSp>
        <p:nvGrpSpPr>
          <p:cNvPr id="24" name="Agrupar 23">
            <a:extLst>
              <a:ext uri="{FF2B5EF4-FFF2-40B4-BE49-F238E27FC236}">
                <a16:creationId xmlns:a16="http://schemas.microsoft.com/office/drawing/2014/main" id="{14253DE6-022C-6B15-8339-572DEF399F29}"/>
              </a:ext>
            </a:extLst>
          </p:cNvPr>
          <p:cNvGrpSpPr/>
          <p:nvPr/>
        </p:nvGrpSpPr>
        <p:grpSpPr>
          <a:xfrm>
            <a:off x="7171863" y="234626"/>
            <a:ext cx="9032623" cy="10175305"/>
            <a:chOff x="7171863" y="234626"/>
            <a:chExt cx="9032623" cy="10175305"/>
          </a:xfrm>
        </p:grpSpPr>
        <p:grpSp>
          <p:nvGrpSpPr>
            <p:cNvPr id="26" name="Agrupar 25">
              <a:extLst>
                <a:ext uri="{FF2B5EF4-FFF2-40B4-BE49-F238E27FC236}">
                  <a16:creationId xmlns:a16="http://schemas.microsoft.com/office/drawing/2014/main" id="{3D0A0763-73D2-2E65-5F08-F60A015E5D19}"/>
                </a:ext>
              </a:extLst>
            </p:cNvPr>
            <p:cNvGrpSpPr/>
            <p:nvPr/>
          </p:nvGrpSpPr>
          <p:grpSpPr>
            <a:xfrm>
              <a:off x="7171863" y="234626"/>
              <a:ext cx="9032623" cy="10175305"/>
              <a:chOff x="7207513" y="320613"/>
              <a:chExt cx="9032623" cy="10175305"/>
            </a:xfrm>
          </p:grpSpPr>
          <p:pic>
            <p:nvPicPr>
              <p:cNvPr id="13" name="Imagem 12" descr="Interface gráfica do usuário, Aplicativo&#10;&#10;Descrição gerada automaticamente">
                <a:extLst>
                  <a:ext uri="{FF2B5EF4-FFF2-40B4-BE49-F238E27FC236}">
                    <a16:creationId xmlns:a16="http://schemas.microsoft.com/office/drawing/2014/main" id="{99D0274C-3A28-CCC3-D643-3F55815EA8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53573">
                <a:off x="7207513" y="320613"/>
                <a:ext cx="9032623" cy="10175305"/>
              </a:xfrm>
              <a:prstGeom prst="rect">
                <a:avLst/>
              </a:prstGeom>
            </p:spPr>
          </p:pic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328B9F43-87CA-F4F3-9EE3-D03A6CF2627F}"/>
                  </a:ext>
                </a:extLst>
              </p:cNvPr>
              <p:cNvSpPr txBox="1">
                <a:spLocks/>
              </p:cNvSpPr>
              <p:nvPr/>
            </p:nvSpPr>
            <p:spPr>
              <a:xfrm rot="21272529">
                <a:off x="9299433" y="4310369"/>
                <a:ext cx="140555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1400" dirty="0"/>
                  <a:t>Receita Saúde</a:t>
                </a:r>
              </a:p>
            </p:txBody>
          </p:sp>
        </p:grp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F227D288-24E0-F5E8-C195-0F74BCFC08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27205">
              <a:off x="8671477" y="559215"/>
              <a:ext cx="3081296" cy="580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Seta: para a Esquerda 22">
            <a:extLst>
              <a:ext uri="{FF2B5EF4-FFF2-40B4-BE49-F238E27FC236}">
                <a16:creationId xmlns:a16="http://schemas.microsoft.com/office/drawing/2014/main" id="{61EBF619-2281-B243-E62F-8D886583E285}"/>
              </a:ext>
            </a:extLst>
          </p:cNvPr>
          <p:cNvSpPr/>
          <p:nvPr/>
        </p:nvSpPr>
        <p:spPr>
          <a:xfrm rot="21284315">
            <a:off x="10536667" y="4118874"/>
            <a:ext cx="911689" cy="458409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639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C9D46F5E-836C-582D-2FEE-30D984174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888AEC0-DF40-D0F7-E73D-1240C36B75F5}"/>
              </a:ext>
            </a:extLst>
          </p:cNvPr>
          <p:cNvSpPr txBox="1"/>
          <p:nvPr/>
        </p:nvSpPr>
        <p:spPr>
          <a:xfrm>
            <a:off x="891814" y="908571"/>
            <a:ext cx="10408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rgbClr val="0F4279"/>
                </a:solidFill>
              </a:rPr>
              <a:t>Receita Saúde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15687EA-2ED1-7A6C-7830-62BA1BE5C1D8}"/>
              </a:ext>
            </a:extLst>
          </p:cNvPr>
          <p:cNvSpPr txBox="1"/>
          <p:nvPr/>
        </p:nvSpPr>
        <p:spPr>
          <a:xfrm>
            <a:off x="877525" y="1679364"/>
            <a:ext cx="7655421" cy="1600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</a:pPr>
            <a:endParaRPr lang="pt-BR" sz="2000" dirty="0"/>
          </a:p>
          <a:p>
            <a:pPr marL="0" lvl="1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</a:pPr>
            <a:r>
              <a:rPr lang="pt-BR" sz="2000" dirty="0"/>
              <a:t>Qualquer pessoa com conta gov.br ouro/prata poderá </a:t>
            </a:r>
            <a:r>
              <a:rPr lang="pt-BR" sz="2000" b="1" u="sng" dirty="0"/>
              <a:t>consultar</a:t>
            </a:r>
            <a:r>
              <a:rPr lang="pt-BR" sz="2000" dirty="0"/>
              <a:t> recibos médicos onde figure como beneficiário ou pagador do serviço.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</a:pPr>
            <a:endParaRPr lang="pt-BR" sz="2000" dirty="0"/>
          </a:p>
        </p:txBody>
      </p:sp>
      <p:pic>
        <p:nvPicPr>
          <p:cNvPr id="8" name="Gráfico 7" descr="Funda com preenchimento sólido">
            <a:extLst>
              <a:ext uri="{FF2B5EF4-FFF2-40B4-BE49-F238E27FC236}">
                <a16:creationId xmlns:a16="http://schemas.microsoft.com/office/drawing/2014/main" id="{2B1E7DF6-D145-A8AD-76B1-412D67FF6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4578" y="871851"/>
            <a:ext cx="1095687" cy="1095687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BDE68526-9AF1-10D1-2120-1EC82F34048F}"/>
              </a:ext>
            </a:extLst>
          </p:cNvPr>
          <p:cNvSpPr txBox="1"/>
          <p:nvPr/>
        </p:nvSpPr>
        <p:spPr>
          <a:xfrm>
            <a:off x="1" y="2870076"/>
            <a:ext cx="8766494" cy="363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</a:pPr>
            <a:r>
              <a:rPr lang="pt-BR" sz="1600" b="1" u="sng" dirty="0">
                <a:solidFill>
                  <a:schemeClr val="accent6"/>
                </a:solidFill>
              </a:rPr>
              <a:t>Vantagens</a:t>
            </a:r>
            <a:r>
              <a:rPr lang="pt-BR" sz="1600" dirty="0"/>
              <a:t>:</a:t>
            </a:r>
          </a:p>
          <a:p>
            <a:pPr marL="342900" lvl="1" indent="-3429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Wingdings" panose="05000000000000000000" pitchFamily="2" charset="2"/>
              <a:buChar char="ü"/>
            </a:pPr>
            <a:r>
              <a:rPr lang="pt-BR" sz="1600" dirty="0"/>
              <a:t>Facilitação</a:t>
            </a:r>
          </a:p>
          <a:p>
            <a:pPr marL="800100" lvl="2" indent="-3429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dirty="0"/>
              <a:t>Não precisa guardar recibos;</a:t>
            </a:r>
          </a:p>
          <a:p>
            <a:pPr marL="800100" lvl="2" indent="-3429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dirty="0"/>
              <a:t>Os dados estarão na </a:t>
            </a:r>
            <a:r>
              <a:rPr lang="pt-BR" sz="1600" dirty="0" err="1"/>
              <a:t>pré</a:t>
            </a:r>
            <a:r>
              <a:rPr lang="pt-BR" sz="1600" dirty="0"/>
              <a:t>-preenchida</a:t>
            </a:r>
          </a:p>
          <a:p>
            <a:pPr marL="800100" lvl="2" indent="-3429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dirty="0"/>
              <a:t>Diminui o risco de cair em malha</a:t>
            </a:r>
          </a:p>
          <a:p>
            <a:pPr marL="342900" lvl="1" indent="-3429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Wingdings" panose="05000000000000000000" pitchFamily="2" charset="2"/>
              <a:buChar char="ü"/>
            </a:pPr>
            <a:r>
              <a:rPr lang="pt-BR" sz="1600" dirty="0"/>
              <a:t>Segurança</a:t>
            </a:r>
          </a:p>
          <a:p>
            <a:pPr marL="800100" lvl="2" indent="-3429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dirty="0"/>
              <a:t>Apenas o profissional em situação ativa no seu Conselho Profissional poderá emitir o recibo</a:t>
            </a:r>
          </a:p>
          <a:p>
            <a:pPr marL="800100" lvl="2" indent="-3429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dirty="0"/>
              <a:t>Acesso a todos recibos emitidos para o seu CPF</a:t>
            </a:r>
          </a:p>
          <a:p>
            <a:pPr marL="800100" lvl="2" indent="-3429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dirty="0"/>
              <a:t>Pode optar por receber aviso sempre que um recibo for emitido para o seu CPF</a:t>
            </a:r>
          </a:p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1B51F4-2190-839C-2405-3EC0B1C3C2AC}"/>
              </a:ext>
            </a:extLst>
          </p:cNvPr>
          <p:cNvSpPr txBox="1"/>
          <p:nvPr/>
        </p:nvSpPr>
        <p:spPr>
          <a:xfrm>
            <a:off x="918199" y="1698080"/>
            <a:ext cx="5510776" cy="40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</a:pPr>
            <a:r>
              <a:rPr lang="pt-BR" sz="2000" b="1" dirty="0"/>
              <a:t>Paciente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8EDAAB5-581C-B878-857E-B4DDBDA58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312" y="0"/>
            <a:ext cx="3086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eta: para a Esquerda 19">
            <a:extLst>
              <a:ext uri="{FF2B5EF4-FFF2-40B4-BE49-F238E27FC236}">
                <a16:creationId xmlns:a16="http://schemas.microsoft.com/office/drawing/2014/main" id="{3E265141-4224-0956-B610-FEC1EAF0EF80}"/>
              </a:ext>
            </a:extLst>
          </p:cNvPr>
          <p:cNvSpPr/>
          <p:nvPr/>
        </p:nvSpPr>
        <p:spPr>
          <a:xfrm>
            <a:off x="10803769" y="711378"/>
            <a:ext cx="672255" cy="70129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7559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C9D46F5E-836C-582D-2FEE-30D984174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888AEC0-DF40-D0F7-E73D-1240C36B75F5}"/>
              </a:ext>
            </a:extLst>
          </p:cNvPr>
          <p:cNvSpPr txBox="1"/>
          <p:nvPr/>
        </p:nvSpPr>
        <p:spPr>
          <a:xfrm>
            <a:off x="891814" y="908571"/>
            <a:ext cx="10408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rgbClr val="0F4279"/>
                </a:solidFill>
              </a:rPr>
              <a:t>Receita Saúde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15687EA-2ED1-7A6C-7830-62BA1BE5C1D8}"/>
              </a:ext>
            </a:extLst>
          </p:cNvPr>
          <p:cNvSpPr txBox="1"/>
          <p:nvPr/>
        </p:nvSpPr>
        <p:spPr>
          <a:xfrm>
            <a:off x="931158" y="2074544"/>
            <a:ext cx="7845340" cy="7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</a:pPr>
            <a:r>
              <a:rPr lang="pt-BR" sz="2000" dirty="0"/>
              <a:t>Médicos, dentistas, psicólogos, fonoaudiólogos, fisioterapeutas e terapeutas ocupacionais podem </a:t>
            </a:r>
            <a:r>
              <a:rPr lang="pt-BR" sz="2000" u="sng" dirty="0"/>
              <a:t>emitir</a:t>
            </a:r>
            <a:r>
              <a:rPr lang="pt-BR" sz="2000" dirty="0"/>
              <a:t> recibos médicos.</a:t>
            </a:r>
          </a:p>
        </p:txBody>
      </p:sp>
      <p:pic>
        <p:nvPicPr>
          <p:cNvPr id="4" name="Gráfico 3" descr="Médica com preenchimento sólido">
            <a:extLst>
              <a:ext uri="{FF2B5EF4-FFF2-40B4-BE49-F238E27FC236}">
                <a16:creationId xmlns:a16="http://schemas.microsoft.com/office/drawing/2014/main" id="{B61ED2D7-FD29-A55C-F023-DF3552EEC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70340" y="747431"/>
            <a:ext cx="1319561" cy="131956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D3D5211-AF5A-B8DC-7DFB-50BED5BA5F2E}"/>
              </a:ext>
            </a:extLst>
          </p:cNvPr>
          <p:cNvSpPr txBox="1"/>
          <p:nvPr/>
        </p:nvSpPr>
        <p:spPr>
          <a:xfrm>
            <a:off x="900536" y="1684422"/>
            <a:ext cx="3184355" cy="40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</a:pPr>
            <a:r>
              <a:rPr lang="pt-BR" sz="2000" b="1" dirty="0"/>
              <a:t>Profissional da saúde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E2A0A1A-71F7-5C0B-5D63-205494643385}"/>
              </a:ext>
            </a:extLst>
          </p:cNvPr>
          <p:cNvSpPr txBox="1"/>
          <p:nvPr/>
        </p:nvSpPr>
        <p:spPr>
          <a:xfrm>
            <a:off x="0" y="2685518"/>
            <a:ext cx="8724549" cy="4531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</a:pPr>
            <a:r>
              <a:rPr lang="pt-BR" sz="1600" b="1" u="sng" dirty="0">
                <a:solidFill>
                  <a:schemeClr val="accent6"/>
                </a:solidFill>
              </a:rPr>
              <a:t>Vantagens</a:t>
            </a:r>
            <a:r>
              <a:rPr lang="pt-BR" sz="1600" dirty="0"/>
              <a:t>:</a:t>
            </a:r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Wingdings" panose="05000000000000000000" pitchFamily="2" charset="2"/>
              <a:buChar char="ü"/>
            </a:pPr>
            <a:r>
              <a:rPr lang="pt-BR" sz="1600" dirty="0"/>
              <a:t>Facilitação</a:t>
            </a:r>
          </a:p>
          <a:p>
            <a:pPr marL="742950" lvl="2" indent="-28575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dirty="0"/>
              <a:t>Dispensa o uso de papel</a:t>
            </a:r>
          </a:p>
          <a:p>
            <a:pPr marL="742950" lvl="2" indent="-28575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dirty="0"/>
              <a:t>Não precisa guardar cópias ou canhotos de recibos emitidos</a:t>
            </a:r>
          </a:p>
          <a:p>
            <a:pPr marL="742950" lvl="2" indent="-28575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dirty="0"/>
              <a:t>Os dados dos recibos são automaticamente registrados no Carnê-Leão e estarão na </a:t>
            </a:r>
            <a:r>
              <a:rPr lang="pt-BR" sz="1600" dirty="0" err="1"/>
              <a:t>pré</a:t>
            </a:r>
            <a:r>
              <a:rPr lang="pt-BR" sz="1600" dirty="0"/>
              <a:t>-preenchida</a:t>
            </a:r>
          </a:p>
          <a:p>
            <a:pPr marL="742950" lvl="2" indent="-28575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dirty="0"/>
              <a:t>Diminui o risco de cair em malha ou de ser fiscalizado para comprovação de recibos apresentados por pacientes</a:t>
            </a:r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Wingdings" panose="05000000000000000000" pitchFamily="2" charset="2"/>
              <a:buChar char="ü"/>
            </a:pPr>
            <a:r>
              <a:rPr lang="pt-BR" sz="1600" dirty="0"/>
              <a:t>Segurança</a:t>
            </a:r>
          </a:p>
          <a:p>
            <a:pPr marL="742950" lvl="2" indent="-28575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dirty="0"/>
              <a:t>Recibo padronizado e que atende aos requisitos legais como comprovante de despesa médica</a:t>
            </a:r>
          </a:p>
          <a:p>
            <a:pPr marL="742950" lvl="2" indent="-28575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dirty="0"/>
              <a:t>Apenas o profissional em situação ativa no seu Conselho Profissional poderá emitir o recibo</a:t>
            </a:r>
          </a:p>
          <a:p>
            <a:pPr marL="742950" lvl="2" indent="-28575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dirty="0"/>
              <a:t>Acesso a todos os recibos emitidos por seu CPF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</a:pPr>
            <a:endParaRPr lang="pt-BR" sz="16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65C2507-A3D4-1862-EA6A-6B7B3BDC17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6636" y="983858"/>
            <a:ext cx="2993142" cy="5664200"/>
          </a:xfrm>
          <a:prstGeom prst="rect">
            <a:avLst/>
          </a:prstGeom>
        </p:spPr>
      </p:pic>
      <p:sp>
        <p:nvSpPr>
          <p:cNvPr id="11" name="Seta: para a Esquerda 10">
            <a:extLst>
              <a:ext uri="{FF2B5EF4-FFF2-40B4-BE49-F238E27FC236}">
                <a16:creationId xmlns:a16="http://schemas.microsoft.com/office/drawing/2014/main" id="{D01323E9-E22B-2E31-69C3-3C6B6809786B}"/>
              </a:ext>
            </a:extLst>
          </p:cNvPr>
          <p:cNvSpPr/>
          <p:nvPr/>
        </p:nvSpPr>
        <p:spPr>
          <a:xfrm>
            <a:off x="10771752" y="1390158"/>
            <a:ext cx="672255" cy="70129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9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C9D46F5E-836C-582D-2FEE-30D984174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888AEC0-DF40-D0F7-E73D-1240C36B75F5}"/>
              </a:ext>
            </a:extLst>
          </p:cNvPr>
          <p:cNvSpPr txBox="1"/>
          <p:nvPr/>
        </p:nvSpPr>
        <p:spPr>
          <a:xfrm>
            <a:off x="891814" y="908571"/>
            <a:ext cx="10408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rgbClr val="0F4279"/>
                </a:solidFill>
              </a:rPr>
              <a:t>Receita Saúde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15687EA-2ED1-7A6C-7830-62BA1BE5C1D8}"/>
              </a:ext>
            </a:extLst>
          </p:cNvPr>
          <p:cNvSpPr txBox="1"/>
          <p:nvPr/>
        </p:nvSpPr>
        <p:spPr>
          <a:xfrm>
            <a:off x="877525" y="2157245"/>
            <a:ext cx="7845340" cy="7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</a:pPr>
            <a:r>
              <a:rPr lang="pt-BR" sz="2000" dirty="0"/>
              <a:t>Profissional pode definir quem pode emitir recibos em seu nome (procuração eletrônica </a:t>
            </a:r>
            <a:r>
              <a:rPr lang="pt-BR" sz="2000" dirty="0" err="1"/>
              <a:t>eCAC</a:t>
            </a:r>
            <a:r>
              <a:rPr lang="pt-BR" sz="2000" dirty="0"/>
              <a:t>);</a:t>
            </a:r>
          </a:p>
        </p:txBody>
      </p:sp>
      <p:pic>
        <p:nvPicPr>
          <p:cNvPr id="9" name="Gráfico 8" descr="Call center com preenchimento sólido">
            <a:extLst>
              <a:ext uri="{FF2B5EF4-FFF2-40B4-BE49-F238E27FC236}">
                <a16:creationId xmlns:a16="http://schemas.microsoft.com/office/drawing/2014/main" id="{B8E6EC1C-91DB-FF23-AC27-CCC9F8C78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5337" y="813404"/>
            <a:ext cx="1247118" cy="1247118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9671E305-294B-3403-432B-D89D5C2ECC4E}"/>
              </a:ext>
            </a:extLst>
          </p:cNvPr>
          <p:cNvSpPr txBox="1"/>
          <p:nvPr/>
        </p:nvSpPr>
        <p:spPr>
          <a:xfrm>
            <a:off x="877525" y="3280256"/>
            <a:ext cx="7555600" cy="284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lnSpc>
                <a:spcPct val="107000"/>
              </a:lnSpc>
              <a:spcAft>
                <a:spcPts val="12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O profissional pode ter vários pessoas físicas como representantes (</a:t>
            </a:r>
            <a:r>
              <a:rPr lang="pt-BR" sz="2000" dirty="0" err="1"/>
              <a:t>ex</a:t>
            </a:r>
            <a:r>
              <a:rPr lang="pt-BR" sz="2000" dirty="0"/>
              <a:t>: um médico com duas secretárias);</a:t>
            </a:r>
          </a:p>
          <a:p>
            <a:pPr marL="342900" lvl="1" indent="-342900">
              <a:lnSpc>
                <a:spcPct val="107000"/>
              </a:lnSpc>
              <a:spcAft>
                <a:spcPts val="12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Uma pessoa física pode representar vários profissionais da saúde (</a:t>
            </a:r>
            <a:r>
              <a:rPr lang="pt-BR" sz="2000" dirty="0" err="1"/>
              <a:t>ex</a:t>
            </a:r>
            <a:r>
              <a:rPr lang="pt-BR" sz="2000" dirty="0"/>
              <a:t>: uma secretária de 2 médicos);</a:t>
            </a:r>
          </a:p>
          <a:p>
            <a:pPr marL="342900" lvl="1" indent="-342900">
              <a:lnSpc>
                <a:spcPct val="107000"/>
              </a:lnSpc>
              <a:spcAft>
                <a:spcPts val="12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O representante não visualiza os recibos em que o profissional aparece como beneficiário ou pagador;</a:t>
            </a:r>
          </a:p>
          <a:p>
            <a:pPr marL="342900" lvl="1" indent="-342900">
              <a:lnSpc>
                <a:spcPct val="107000"/>
              </a:lnSpc>
              <a:spcAft>
                <a:spcPts val="12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Na emissão do recibo é armazenado quem emitiu.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860B6C1-9B87-F0ED-D674-2CB295A3ABC7}"/>
              </a:ext>
            </a:extLst>
          </p:cNvPr>
          <p:cNvSpPr txBox="1"/>
          <p:nvPr/>
        </p:nvSpPr>
        <p:spPr>
          <a:xfrm>
            <a:off x="911924" y="1717091"/>
            <a:ext cx="5510776" cy="40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</a:pPr>
            <a:r>
              <a:rPr lang="pt-BR" sz="2000" b="1" dirty="0"/>
              <a:t>Representante do Profissional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00E5DB9C-7938-DF64-7068-156D197E1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0" y="27727"/>
            <a:ext cx="3086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586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C9D46F5E-836C-582D-2FEE-30D984174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888AEC0-DF40-D0F7-E73D-1240C36B75F5}"/>
              </a:ext>
            </a:extLst>
          </p:cNvPr>
          <p:cNvSpPr txBox="1"/>
          <p:nvPr/>
        </p:nvSpPr>
        <p:spPr>
          <a:xfrm>
            <a:off x="891814" y="908571"/>
            <a:ext cx="10408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rgbClr val="0F4279"/>
                </a:solidFill>
              </a:rPr>
              <a:t>Receita Saúde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779EDDA-DC20-61FE-4DD6-C8B1D65D3F06}"/>
              </a:ext>
            </a:extLst>
          </p:cNvPr>
          <p:cNvSpPr txBox="1"/>
          <p:nvPr/>
        </p:nvSpPr>
        <p:spPr>
          <a:xfrm>
            <a:off x="891814" y="1535721"/>
            <a:ext cx="48540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rgbClr val="06A5D0"/>
                </a:solidFill>
              </a:rPr>
              <a:t>Simplicidade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AEEAC13-C6EE-68DF-7038-36BB3BB482F7}"/>
              </a:ext>
            </a:extLst>
          </p:cNvPr>
          <p:cNvSpPr txBox="1"/>
          <p:nvPr/>
        </p:nvSpPr>
        <p:spPr>
          <a:xfrm>
            <a:off x="891813" y="2316982"/>
            <a:ext cx="7831051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107000"/>
              </a:lnSpc>
              <a:spcAft>
                <a:spcPts val="800"/>
              </a:spcAft>
              <a:buClr>
                <a:srgbClr val="BCD435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2000" dirty="0"/>
              <a:t>A emissão de recibo exige no máximo 4 dados: CPF do pagador, CPF do beneficiário, valor e data. Quando pagador é o beneficiário, apenas 3 dados são necessários.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0F7758C-E363-E2C3-A219-6D25E153D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536" y="0"/>
            <a:ext cx="3086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140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f49aa43-822a-4c20-9670-db7700bf1eb0}" enabled="0" method="" siteId="{6f49aa43-822a-4c20-9670-db7700bf1eb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11448</TotalTime>
  <Words>609</Words>
  <Application>Microsoft Office PowerPoint</Application>
  <PresentationFormat>Widescreen</PresentationFormat>
  <Paragraphs>102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Montserrat</vt:lpstr>
      <vt:lpstr>Tipo Brasil Rounded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Receita Federal do Brasil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Jose Carlos Fernandes da Fonseca</dc:creator>
  <cp:lastModifiedBy>Vinicius Lara de Oliveira</cp:lastModifiedBy>
  <cp:revision>7</cp:revision>
  <dcterms:created xsi:type="dcterms:W3CDTF">2024-03-12T18:24:43Z</dcterms:created>
  <dcterms:modified xsi:type="dcterms:W3CDTF">2024-12-19T21:06:54Z</dcterms:modified>
</cp:coreProperties>
</file>